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0" r:id="rId2"/>
    <p:sldId id="269" r:id="rId3"/>
    <p:sldId id="274" r:id="rId4"/>
    <p:sldId id="285" r:id="rId5"/>
    <p:sldId id="275" r:id="rId6"/>
    <p:sldId id="277" r:id="rId7"/>
    <p:sldId id="273" r:id="rId8"/>
    <p:sldId id="284" r:id="rId9"/>
    <p:sldId id="271" r:id="rId10"/>
    <p:sldId id="283" r:id="rId11"/>
    <p:sldId id="278" r:id="rId12"/>
    <p:sldId id="279" r:id="rId13"/>
    <p:sldId id="280" r:id="rId14"/>
    <p:sldId id="281" r:id="rId15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CA5C09-B56E-5649-9FB5-F92154EB7778}">
          <p14:sldIdLst>
            <p14:sldId id="270"/>
          </p14:sldIdLst>
        </p14:section>
        <p14:section name="Intro" id="{DB2831F0-17E0-1E44-A1B7-4BE60980BF05}">
          <p14:sldIdLst>
            <p14:sldId id="269"/>
          </p14:sldIdLst>
        </p14:section>
        <p14:section name="Current" id="{81E1B0A9-8CA8-C340-BA1F-0A9625D77A83}">
          <p14:sldIdLst>
            <p14:sldId id="274"/>
            <p14:sldId id="285"/>
            <p14:sldId id="275"/>
            <p14:sldId id="277"/>
          </p14:sldIdLst>
        </p14:section>
        <p14:section name="Future plan" id="{3E6A045F-6E38-A844-94D4-33397BA39B38}">
          <p14:sldIdLst>
            <p14:sldId id="273"/>
            <p14:sldId id="284"/>
            <p14:sldId id="271"/>
            <p14:sldId id="283"/>
          </p14:sldIdLst>
        </p14:section>
        <p14:section name="Figs" id="{0C7A0A8E-9DDF-D549-A6B4-E7E7124DFE08}">
          <p14:sldIdLst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4E4E"/>
    <a:srgbClr val="CE9442"/>
    <a:srgbClr val="4653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4"/>
    <p:restoredTop sz="94690"/>
  </p:normalViewPr>
  <p:slideViewPr>
    <p:cSldViewPr snapToGrid="0">
      <p:cViewPr>
        <p:scale>
          <a:sx n="106" d="100"/>
          <a:sy n="106" d="100"/>
        </p:scale>
        <p:origin x="-168" y="-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852AE-AA25-EA49-BC41-9A92B3C340F9}" type="datetimeFigureOut">
              <a:rPr lang="en-TW" smtClean="0"/>
              <a:t>2025/4/13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9BAB7-C29E-2D4F-B60A-738B8ECB6F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38408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retinitis pigmentosa </a:t>
            </a:r>
            <a:r>
              <a:rPr lang="zh-TW" altLang="en-US" b="0" i="0" dirty="0">
                <a:solidFill>
                  <a:srgbClr val="002021"/>
                </a:solidFill>
                <a:effectLst/>
                <a:latin typeface="Arial" panose="020B0604020202020204" pitchFamily="34" charset="0"/>
              </a:rPr>
              <a:t>視網膜色素變性</a:t>
            </a:r>
            <a:endParaRPr lang="en-TW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9BAB7-C29E-2D4F-B60A-738B8ECB6FE0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56032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GO p&lt;0.05 overlap selected manually, gene &lt; 0.01 in A and B, gene &lt; 0.05 in C</a:t>
            </a:r>
          </a:p>
          <a:p>
            <a:r>
              <a:rPr lang="en-TW" dirty="0"/>
              <a:t>String PPI top 100 MAGMA p genes, single node or pair-pair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9BAB7-C29E-2D4F-B60A-738B8ECB6FE0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51532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52C89-7017-A43A-95AD-EF4C2C988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B44483-3065-6403-C0CA-C78C860C0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17D39-6EFF-550B-6AC8-D08D223F9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GO p&lt;0.05 overlap selected manually, gene &lt; 0.01 in A and B, gene &lt; 0.05 in C</a:t>
            </a:r>
          </a:p>
          <a:p>
            <a:r>
              <a:rPr lang="en-TW" dirty="0"/>
              <a:t>String PPI top 100 MAGMA p genes, single node or pair-pair removed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87768-D53B-C0B9-94D8-19D5F5E85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9BAB7-C29E-2D4F-B60A-738B8ECB6FE0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3290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9C793-0E7D-6062-B7D4-FD99388B3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6A35A6-5A5A-30A1-2B85-38AB9242D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26B94-2411-7CF1-4D50-53A035FF8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2025/4/13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B8E7E-F985-B555-141E-A5D2AF6C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E58BE-BB9B-F23B-9CB2-FE7E4E56E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9667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2FFD-4A9F-4AAB-EC4A-25D8205CE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3E66FE-17D0-E625-8775-837A626AE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E99C8-8040-33BD-0258-4B42DBD82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2025/4/13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FE75B-937E-AE58-91AC-235B7E36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03907-A1AC-ACA6-2139-C2CBD1BF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57621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998649-867C-EEBA-1919-C8F078E19A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515D1-9F31-3533-AAA5-9323E80AA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D6187-0050-B596-31CB-144F78E56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2025/4/13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34E1-29F3-C6B0-BC6D-9A93088A7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08F7B-B120-ADA2-3F4E-8BE288F4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5074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465AE-9FF9-2E43-3319-BB09D514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72" y="276944"/>
            <a:ext cx="11655056" cy="6882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39F9B-A20D-418E-2AFD-8DED4929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1239521"/>
            <a:ext cx="11655055" cy="49167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884BC-27B3-6FD3-70C8-99D6952B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2025/4/13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C7972-F355-A4A6-E5F3-A846BB442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FADA9-BD47-DE50-D4FE-75590DD4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8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48B8-D0B9-2717-3733-E18F7EC5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1E8C0-354D-05C0-6829-5C8F49F22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069CD-B7F7-ED1B-A4C8-B919B15F9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2025/4/13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07CC1-FA14-BE5E-85DB-C9504B96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34CCF-100E-4C7C-4671-6C971375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5167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ACA85-8190-0D8A-92BE-165527E08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3AC38-BE9F-042D-FCF7-E47874F9D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5A1DA-57F6-7B62-82EC-157BF95AE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0D2B3-82A6-1322-FF67-104E9333E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2025/4/13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7FD06-42FE-4807-11C2-082719C4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FB690-5DF6-AAEC-9904-2CE986985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14997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B7C3-3481-80CB-DA60-5C391AFAE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41924-7EF1-9850-D2ED-CCCDB00A7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06EEE-0087-30C1-E942-E778B3F04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B1C18F-B32F-0163-389A-290F17E9BA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01E658-1AA0-E4B6-8BB2-FE790E4B2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426CAE-0914-9BC9-1E83-C7CFBBC6B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2025/4/13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1666FA-B1DC-F9D6-15E5-2B69F4199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6DF2C-94F0-87FD-4173-CFB75AE9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30514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8583-8E3D-826F-AA23-8F5E5D73A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20" y="365125"/>
            <a:ext cx="1097788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0EF9D-7A01-2A59-F494-6AD07C8E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2025/4/13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456FA-9718-19DE-834D-95E75BC6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1188D-DF41-E49E-9522-8A92C4B2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3560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411DD2-54E4-F5F8-3EAD-41C4B52AB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2025/4/13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02DF7-CCD7-D7AB-4AA6-2F34E7EE9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53D2E-97AD-115A-78DC-3DC97567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63842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3FCBF-56DD-FEE8-BD1B-F9FEE32E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525CE-FF96-A091-00B3-F7829B7C8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838AF-C750-CF1E-C96E-216A3E057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1B104-B11B-E826-921B-BEF1C312D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2025/4/13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D1853-5587-4ECD-52C2-8EBEB7387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226B9-8DF2-A644-4805-81BBF2AE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47303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0C8C-E294-F532-50CC-B59B33A1B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16F975-66D3-E69A-5B3E-F3C7A3975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6E746-3879-1E53-D8AD-FEEA9D4F0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E87A2-3871-EAAB-1CD1-8F3198ECA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2025/4/13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C9852-75F7-B3D2-A3D0-A6933F00D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E1B68-7D79-718D-9913-FEFE5234C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6902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FB45B5-A52D-33AA-895D-E13AC4A5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" y="136525"/>
            <a:ext cx="11892280" cy="757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24F6D-72B8-4F9C-C277-7A11B7C9B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440" y="1127760"/>
            <a:ext cx="11821160" cy="4957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06754-2C6C-A912-E10E-19F6D9D457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EECD3-4D92-844E-9B04-CEF0B944FEC4}" type="datetimeFigureOut">
              <a:rPr lang="en-TW" smtClean="0"/>
              <a:t>2025/4/13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94A2D-49DF-FA78-85FF-C05855664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4F50E-1882-6A39-C6EE-992E0D41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7328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riell.org/1/NHGRI/Collections/1000-Genomes-Project-Collection/1000-Genomes-Project?utm_source=chatgpt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48D61A-5CEA-6D35-C17E-4FE51437C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118" y="2031262"/>
            <a:ext cx="10053763" cy="14991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i="0" u="none" strike="noStrike" kern="1200" dirty="0">
                <a:effectLst/>
                <a:cs typeface="Arial" panose="020B0604020202020204" pitchFamily="34" charset="0"/>
              </a:rPr>
              <a:t>Deciphering and Reconstructing Interrelations Among Dry Eye, Depression, and Irritable Bowel Syndrome: A Mendelian Randomization Study</a:t>
            </a:r>
            <a:endParaRPr lang="en-US" kern="1200" dirty="0"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C1980C-DBF6-0D67-A1EA-6D6C70ED7B6B}"/>
              </a:ext>
            </a:extLst>
          </p:cNvPr>
          <p:cNvSpPr txBox="1">
            <a:spLocks/>
          </p:cNvSpPr>
          <p:nvPr/>
        </p:nvSpPr>
        <p:spPr>
          <a:xfrm>
            <a:off x="1069118" y="4571908"/>
            <a:ext cx="10053763" cy="551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>
                <a:cs typeface="Arial" panose="020B0604020202020204" pitchFamily="34" charset="0"/>
              </a:rPr>
              <a:t>盧佳欣</a:t>
            </a:r>
            <a:endParaRPr lang="en-US" sz="2400" dirty="0"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0AB877-2EAD-657A-DC13-B18A15A0F109}"/>
              </a:ext>
            </a:extLst>
          </p:cNvPr>
          <p:cNvCxnSpPr/>
          <p:nvPr/>
        </p:nvCxnSpPr>
        <p:spPr>
          <a:xfrm>
            <a:off x="4845931" y="4051140"/>
            <a:ext cx="25001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533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E5FE9-B0DC-BF85-246C-5EB8E81A2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70429-70CE-CA48-D5E9-021C45C9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latin typeface="Helvetica" pitchFamily="2" charset="0"/>
              </a:rPr>
              <a:t>To-do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F4E21-F83F-7C39-10AA-1448AE4BE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6051699" cy="5191051"/>
          </a:xfrm>
        </p:spPr>
        <p:txBody>
          <a:bodyPr>
            <a:normAutofit/>
          </a:bodyPr>
          <a:lstStyle/>
          <a:p>
            <a:r>
              <a:rPr lang="en-TW" sz="2000" dirty="0"/>
              <a:t>transcriptomic review</a:t>
            </a:r>
          </a:p>
          <a:p>
            <a:r>
              <a:rPr lang="en-TW" sz="2000" dirty="0"/>
              <a:t>Coloc</a:t>
            </a:r>
          </a:p>
          <a:p>
            <a:pPr marL="0" indent="0">
              <a:buNone/>
            </a:pPr>
            <a:r>
              <a:rPr lang="en-TW" sz="2000" dirty="0"/>
              <a:t>–</a:t>
            </a:r>
          </a:p>
          <a:p>
            <a:r>
              <a:rPr lang="en-TW" sz="2000" dirty="0"/>
              <a:t>LDSC</a:t>
            </a:r>
          </a:p>
          <a:p>
            <a:r>
              <a:rPr lang="en-TW" sz="2000" dirty="0"/>
              <a:t>TWB2 bed/bim/fam file?</a:t>
            </a:r>
          </a:p>
          <a:p>
            <a:endParaRPr lang="en-TW" sz="2000" dirty="0"/>
          </a:p>
          <a:p>
            <a:endParaRPr lang="en-TW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255A30-5637-1AAD-266B-1E31A3101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501" y="2402753"/>
            <a:ext cx="4598928" cy="424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44CFA-52E0-C5C0-60AC-6AAF90F3A6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115393" y="210990"/>
            <a:ext cx="2674341" cy="20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03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number of cells&#10;&#10;AI-generated content may be incorrect.">
            <a:extLst>
              <a:ext uri="{FF2B5EF4-FFF2-40B4-BE49-F238E27FC236}">
                <a16:creationId xmlns:a16="http://schemas.microsoft.com/office/drawing/2014/main" id="{814A3AFB-463C-7B19-3F53-302BC81E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1" y="1087728"/>
            <a:ext cx="7643503" cy="48696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4E70FD-F7A8-0F0D-B0F6-FD5AACB17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16" y="4930867"/>
            <a:ext cx="996020" cy="822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CC247A-CE61-390B-F4B1-F47E2A8DFC7D}"/>
              </a:ext>
            </a:extLst>
          </p:cNvPr>
          <p:cNvSpPr txBox="1">
            <a:spLocks/>
          </p:cNvSpPr>
          <p:nvPr/>
        </p:nvSpPr>
        <p:spPr>
          <a:xfrm>
            <a:off x="1077016" y="762058"/>
            <a:ext cx="755464" cy="651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b="1" dirty="0">
                <a:latin typeface="Helvetica" pitchFamily="2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BBE24-D397-6B53-8D9F-F6E7A7D47DB5}"/>
              </a:ext>
            </a:extLst>
          </p:cNvPr>
          <p:cNvSpPr txBox="1">
            <a:spLocks/>
          </p:cNvSpPr>
          <p:nvPr/>
        </p:nvSpPr>
        <p:spPr>
          <a:xfrm rot="18739500">
            <a:off x="4696175" y="1300605"/>
            <a:ext cx="227585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Cytokine production involved </a:t>
            </a:r>
          </a:p>
          <a:p>
            <a:r>
              <a:rPr lang="en-US" sz="1100" dirty="0"/>
              <a:t>in immune response</a:t>
            </a:r>
            <a:endParaRPr lang="en-TW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F1877-B9AE-5D05-BC6C-074741B81B6A}"/>
              </a:ext>
            </a:extLst>
          </p:cNvPr>
          <p:cNvSpPr txBox="1">
            <a:spLocks/>
          </p:cNvSpPr>
          <p:nvPr/>
        </p:nvSpPr>
        <p:spPr>
          <a:xfrm rot="20869884">
            <a:off x="5533814" y="2692002"/>
            <a:ext cx="281087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Positive regulation of cytokine production </a:t>
            </a:r>
          </a:p>
          <a:p>
            <a:r>
              <a:rPr lang="en-US" sz="1100" dirty="0"/>
              <a:t>involved in immune response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364B-078A-9A89-38D6-0AB26DEC3D82}"/>
              </a:ext>
            </a:extLst>
          </p:cNvPr>
          <p:cNvSpPr txBox="1">
            <a:spLocks/>
          </p:cNvSpPr>
          <p:nvPr/>
        </p:nvSpPr>
        <p:spPr>
          <a:xfrm rot="495182">
            <a:off x="5599590" y="3849935"/>
            <a:ext cx="35212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Positive regulation of interleukin 6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E2A99-8EED-9885-2F7A-92E00A07689B}"/>
              </a:ext>
            </a:extLst>
          </p:cNvPr>
          <p:cNvSpPr txBox="1">
            <a:spLocks/>
          </p:cNvSpPr>
          <p:nvPr/>
        </p:nvSpPr>
        <p:spPr>
          <a:xfrm rot="1709595">
            <a:off x="5209947" y="4903124"/>
            <a:ext cx="352126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Tumor necrosis factor superfamily</a:t>
            </a:r>
          </a:p>
          <a:p>
            <a:r>
              <a:rPr lang="en-US" sz="1100" dirty="0"/>
              <a:t>cytokine production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80C0F-F0A8-F704-E6B0-30B8E2910EC1}"/>
              </a:ext>
            </a:extLst>
          </p:cNvPr>
          <p:cNvSpPr txBox="1">
            <a:spLocks/>
          </p:cNvSpPr>
          <p:nvPr/>
        </p:nvSpPr>
        <p:spPr>
          <a:xfrm rot="3072216">
            <a:off x="4762461" y="5108014"/>
            <a:ext cx="123430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Antigen binding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35A371-FACF-A775-421E-21F04C4AD35E}"/>
              </a:ext>
            </a:extLst>
          </p:cNvPr>
          <p:cNvSpPr txBox="1">
            <a:spLocks/>
          </p:cNvSpPr>
          <p:nvPr/>
        </p:nvSpPr>
        <p:spPr>
          <a:xfrm rot="4307947">
            <a:off x="4054962" y="5657677"/>
            <a:ext cx="171738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T-cell receptor signaling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3199229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number of different types of data&#10;&#10;AI-generated content may be incorrect.">
            <a:extLst>
              <a:ext uri="{FF2B5EF4-FFF2-40B4-BE49-F238E27FC236}">
                <a16:creationId xmlns:a16="http://schemas.microsoft.com/office/drawing/2014/main" id="{28BF769A-94AC-1093-4B05-A9F04926E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2" y="812988"/>
            <a:ext cx="8667495" cy="5522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840ACE-2E64-8283-B534-9DBCF11F7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24" y="4789410"/>
            <a:ext cx="1102012" cy="963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590BE-13A6-C4FB-32CB-48F9597122A7}"/>
              </a:ext>
            </a:extLst>
          </p:cNvPr>
          <p:cNvSpPr txBox="1"/>
          <p:nvPr/>
        </p:nvSpPr>
        <p:spPr>
          <a:xfrm>
            <a:off x="990624" y="198602"/>
            <a:ext cx="835857" cy="720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b="1" dirty="0">
                <a:latin typeface="Helvetica" pitchFamily="2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D89A3-9BC4-574D-A62B-03ADD89CB762}"/>
              </a:ext>
            </a:extLst>
          </p:cNvPr>
          <p:cNvSpPr txBox="1"/>
          <p:nvPr/>
        </p:nvSpPr>
        <p:spPr>
          <a:xfrm rot="17563096">
            <a:off x="4523147" y="885297"/>
            <a:ext cx="190013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Acute promyelocytic leukemia down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82E930-C2CF-F1AE-3D6F-EA2390860C14}"/>
              </a:ext>
            </a:extLst>
          </p:cNvPr>
          <p:cNvSpPr txBox="1"/>
          <p:nvPr/>
        </p:nvSpPr>
        <p:spPr>
          <a:xfrm rot="18940401">
            <a:off x="5424043" y="1455908"/>
            <a:ext cx="190013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Production of molecular of immune response down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C2C85-EA8F-738E-DA8B-E3F6478A50D7}"/>
              </a:ext>
            </a:extLst>
          </p:cNvPr>
          <p:cNvSpPr txBox="1"/>
          <p:nvPr/>
        </p:nvSpPr>
        <p:spPr>
          <a:xfrm rot="20237543">
            <a:off x="5902058" y="2106786"/>
            <a:ext cx="298916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Negative production of cytokine production involved in immune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D62FB-CC41-8A78-DAFB-D817B1DEA523}"/>
              </a:ext>
            </a:extLst>
          </p:cNvPr>
          <p:cNvSpPr txBox="1"/>
          <p:nvPr/>
        </p:nvSpPr>
        <p:spPr>
          <a:xfrm rot="20672686">
            <a:off x="6083394" y="2704507"/>
            <a:ext cx="250243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Regulation of neutrophil </a:t>
            </a:r>
            <a:r>
              <a:rPr lang="en-US" sz="1100" dirty="0" err="1"/>
              <a:t>cheotaxis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3C340-BDEF-26FD-4CF3-1356541F2DD4}"/>
              </a:ext>
            </a:extLst>
          </p:cNvPr>
          <p:cNvSpPr txBox="1"/>
          <p:nvPr/>
        </p:nvSpPr>
        <p:spPr>
          <a:xfrm rot="21117886">
            <a:off x="6183810" y="3212738"/>
            <a:ext cx="190013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Neural tube development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0E834-1C6D-53A5-B560-81ED4A9C7AD9}"/>
              </a:ext>
            </a:extLst>
          </p:cNvPr>
          <p:cNvSpPr txBox="1"/>
          <p:nvPr/>
        </p:nvSpPr>
        <p:spPr>
          <a:xfrm rot="558026">
            <a:off x="6120790" y="3893469"/>
            <a:ext cx="248200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Regulation of production of molecular of immune response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8F27A-BF3E-FF10-3A09-08D7F4A81AC9}"/>
              </a:ext>
            </a:extLst>
          </p:cNvPr>
          <p:cNvSpPr txBox="1"/>
          <p:nvPr/>
        </p:nvSpPr>
        <p:spPr>
          <a:xfrm rot="1333031">
            <a:off x="5953299" y="4642275"/>
            <a:ext cx="27159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Dendritic cell maturation up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77BEF4-8CEC-3637-EBB6-7234DCA0CFF6}"/>
              </a:ext>
            </a:extLst>
          </p:cNvPr>
          <p:cNvSpPr txBox="1"/>
          <p:nvPr/>
        </p:nvSpPr>
        <p:spPr>
          <a:xfrm rot="1836540">
            <a:off x="5750843" y="5022054"/>
            <a:ext cx="257752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MDM4 targets neuroepithelium down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886DB-DC8C-CF78-B64C-B2D055D65374}"/>
              </a:ext>
            </a:extLst>
          </p:cNvPr>
          <p:cNvSpPr txBox="1"/>
          <p:nvPr/>
        </p:nvSpPr>
        <p:spPr>
          <a:xfrm rot="2375944">
            <a:off x="5453615" y="5254870"/>
            <a:ext cx="234637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SEMA4D-induced cell migration and growth cone collapse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204FB-97AB-4679-1C94-7D0B71C82895}"/>
              </a:ext>
            </a:extLst>
          </p:cNvPr>
          <p:cNvSpPr txBox="1"/>
          <p:nvPr/>
        </p:nvSpPr>
        <p:spPr>
          <a:xfrm rot="3662468">
            <a:off x="4801016" y="5777128"/>
            <a:ext cx="190013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MYC targets down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417454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28A328-DAA6-4706-581F-30A72290E54E}"/>
              </a:ext>
            </a:extLst>
          </p:cNvPr>
          <p:cNvGrpSpPr/>
          <p:nvPr/>
        </p:nvGrpSpPr>
        <p:grpSpPr>
          <a:xfrm rot="1396659">
            <a:off x="1269731" y="470248"/>
            <a:ext cx="6302255" cy="5186732"/>
            <a:chOff x="1493250" y="8733534"/>
            <a:chExt cx="5481563" cy="4511305"/>
          </a:xfrm>
        </p:grpSpPr>
        <p:pic>
          <p:nvPicPr>
            <p:cNvPr id="3" name="Picture 2" descr="A diagram of a blue circle with black text&#10;&#10;AI-generated content may be incorrect.">
              <a:extLst>
                <a:ext uri="{FF2B5EF4-FFF2-40B4-BE49-F238E27FC236}">
                  <a16:creationId xmlns:a16="http://schemas.microsoft.com/office/drawing/2014/main" id="{7B113FAC-133E-000B-11B9-F51FA8B75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3250" y="9752553"/>
              <a:ext cx="5481563" cy="349228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6EC7BC4-5A67-34F6-4F43-DC9C42D1EAD5}"/>
                </a:ext>
              </a:extLst>
            </p:cNvPr>
            <p:cNvSpPr txBox="1"/>
            <p:nvPr/>
          </p:nvSpPr>
          <p:spPr>
            <a:xfrm rot="1023109">
              <a:off x="5263688" y="11901927"/>
              <a:ext cx="1379567" cy="220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Retinoblastoma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7D27CF-0779-6BC9-85D1-07B5C761E627}"/>
                </a:ext>
              </a:extLst>
            </p:cNvPr>
            <p:cNvSpPr txBox="1"/>
            <p:nvPr/>
          </p:nvSpPr>
          <p:spPr>
            <a:xfrm rot="18326116">
              <a:off x="4386913" y="9565479"/>
              <a:ext cx="2025282" cy="36139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Positive regulation of APR2/3 complex mediated actin nucleation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1B1A25-0B91-8D16-1399-01F87A5ECB56}"/>
                </a:ext>
              </a:extLst>
            </p:cNvPr>
            <p:cNvSpPr txBox="1"/>
            <p:nvPr/>
          </p:nvSpPr>
          <p:spPr>
            <a:xfrm rot="17358745">
              <a:off x="4091066" y="9706430"/>
              <a:ext cx="1316204" cy="220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Scar complex                                                   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7AD778E-4FD3-E028-9B3D-564AE0CC0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02" y="4844579"/>
            <a:ext cx="923592" cy="803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D5D79F-C39C-A7FC-E793-E1899B66DFC9}"/>
              </a:ext>
            </a:extLst>
          </p:cNvPr>
          <p:cNvSpPr txBox="1"/>
          <p:nvPr/>
        </p:nvSpPr>
        <p:spPr>
          <a:xfrm>
            <a:off x="1228302" y="872301"/>
            <a:ext cx="697721" cy="60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b="1" dirty="0">
                <a:latin typeface="Helvetica" pitchFamily="2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212140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etwork of dots and lines&#10;&#10;AI-generated content may be incorrect.">
            <a:extLst>
              <a:ext uri="{FF2B5EF4-FFF2-40B4-BE49-F238E27FC236}">
                <a16:creationId xmlns:a16="http://schemas.microsoft.com/office/drawing/2014/main" id="{51C6D710-9DF3-F21F-31F7-4D8E0AE0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153"/>
          <a:stretch/>
        </p:blipFill>
        <p:spPr>
          <a:xfrm>
            <a:off x="2766723" y="1"/>
            <a:ext cx="7071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02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6CEE5C-2026-AF1D-B186-8050DC4E2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1714500"/>
            <a:ext cx="6789810" cy="3429000"/>
          </a:xfrm>
          <a:prstGeom prst="rect">
            <a:avLst/>
          </a:prstGeom>
        </p:spPr>
      </p:pic>
      <p:pic>
        <p:nvPicPr>
          <p:cNvPr id="6146" name="Picture 2" descr="figure 1">
            <a:extLst>
              <a:ext uri="{FF2B5EF4-FFF2-40B4-BE49-F238E27FC236}">
                <a16:creationId xmlns:a16="http://schemas.microsoft.com/office/drawing/2014/main" id="{4B7BCCA4-01B9-6AA5-AEF2-172431456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370" y="1714500"/>
            <a:ext cx="488329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EB3A42-2E98-198B-4A37-F69A36602702}"/>
              </a:ext>
            </a:extLst>
          </p:cNvPr>
          <p:cNvSpPr txBox="1">
            <a:spLocks/>
          </p:cNvSpPr>
          <p:nvPr/>
        </p:nvSpPr>
        <p:spPr>
          <a:xfrm>
            <a:off x="289560" y="5541220"/>
            <a:ext cx="9779000" cy="369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TW" sz="2000" dirty="0"/>
              <a:t>Data source: BMI from UKB, schizophrenia from a previous meta-GWAS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D41ACE-E4BD-17E4-84A5-8FF34352F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440" y="1244600"/>
            <a:ext cx="2438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26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DC61B-EC0D-A6E3-2962-96C60DF06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B2600-E2A4-3DA4-39C7-731EA65F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Genetics</a:t>
            </a:r>
            <a:endParaRPr lang="en-TW" dirty="0"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4CC5D-0A4C-DDD3-F3CB-47B91D58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4370035" cy="5191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TW" sz="2000" dirty="0"/>
              <a:t>FUMA</a:t>
            </a:r>
          </a:p>
          <a:p>
            <a:r>
              <a:rPr lang="en-TW" sz="2000" dirty="0"/>
              <a:t>positional (maximum dist &lt; 10 kb)</a:t>
            </a:r>
          </a:p>
          <a:p>
            <a:r>
              <a:rPr lang="en-TW" sz="2000" dirty="0"/>
              <a:t>eQTL (FDR &lt; 0.05)</a:t>
            </a:r>
          </a:p>
          <a:p>
            <a:r>
              <a:rPr lang="en-TW" sz="2000" dirty="0"/>
              <a:t>chromatin interaction (FDR &lt; 1e-6)</a:t>
            </a:r>
          </a:p>
          <a:p>
            <a:pPr marL="0" indent="0">
              <a:buNone/>
            </a:pPr>
            <a:r>
              <a:rPr lang="en-TW" sz="2000" dirty="0"/>
              <a:t>–</a:t>
            </a:r>
          </a:p>
          <a:p>
            <a:pPr marL="0" indent="0">
              <a:buNone/>
            </a:pPr>
            <a:r>
              <a:rPr lang="en-TW" sz="2000" dirty="0"/>
              <a:t>MAGMA</a:t>
            </a:r>
          </a:p>
          <a:p>
            <a:r>
              <a:rPr lang="en-TW" sz="2000" dirty="0"/>
              <a:t>positional (window size = 0 kb)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GPER1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(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p</a:t>
            </a:r>
            <a:r>
              <a:rPr lang="en-US" sz="1400" b="0" i="0" u="none" strike="noStrike" baseline="-25000" dirty="0" err="1">
                <a:solidFill>
                  <a:srgbClr val="000000"/>
                </a:solidFill>
                <a:effectLst/>
                <a:latin typeface="Helvetica" pitchFamily="2" charset="0"/>
              </a:rPr>
              <a:t>IBS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= 0.049, 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p</a:t>
            </a:r>
            <a:r>
              <a:rPr lang="en-US" sz="1400" b="0" i="0" u="none" strike="noStrike" baseline="-25000" dirty="0" err="1">
                <a:solidFill>
                  <a:srgbClr val="000000"/>
                </a:solidFill>
                <a:effectLst/>
                <a:latin typeface="Helvetica" pitchFamily="2" charset="0"/>
              </a:rPr>
              <a:t>DED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= 0.048, 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p</a:t>
            </a:r>
            <a:r>
              <a:rPr lang="en-US" sz="1400" b="0" i="0" u="none" strike="noStrike" baseline="-25000" dirty="0" err="1">
                <a:solidFill>
                  <a:srgbClr val="000000"/>
                </a:solidFill>
                <a:effectLst/>
                <a:latin typeface="Helvetica" pitchFamily="2" charset="0"/>
              </a:rPr>
              <a:t>DEP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= 0.041)</a:t>
            </a:r>
          </a:p>
          <a:p>
            <a:pPr marL="0" indent="0">
              <a:buNone/>
            </a:pP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PAPL2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(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p</a:t>
            </a:r>
            <a:r>
              <a:rPr lang="en-US" sz="1400" b="0" i="0" u="none" strike="noStrike" baseline="-25000" dirty="0" err="1">
                <a:solidFill>
                  <a:srgbClr val="000000"/>
                </a:solidFill>
                <a:effectLst/>
                <a:latin typeface="Helvetica" pitchFamily="2" charset="0"/>
              </a:rPr>
              <a:t>IBS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= 0.045, 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p</a:t>
            </a:r>
            <a:r>
              <a:rPr lang="en-US" sz="1400" b="0" i="0" u="none" strike="noStrike" baseline="-25000" dirty="0" err="1">
                <a:solidFill>
                  <a:srgbClr val="000000"/>
                </a:solidFill>
                <a:effectLst/>
                <a:latin typeface="Helvetica" pitchFamily="2" charset="0"/>
              </a:rPr>
              <a:t>DED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= 0.022, 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p</a:t>
            </a:r>
            <a:r>
              <a:rPr lang="en-US" sz="1400" b="0" i="0" u="none" strike="noStrike" baseline="-25000" dirty="0" err="1">
                <a:solidFill>
                  <a:srgbClr val="000000"/>
                </a:solidFill>
                <a:effectLst/>
                <a:latin typeface="Helvetica" pitchFamily="2" charset="0"/>
              </a:rPr>
              <a:t>DEP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= 0.019)</a:t>
            </a:r>
            <a:endParaRPr lang="en-TW" sz="1400" dirty="0">
              <a:latin typeface="Helvetica" pitchFamily="2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464BA-2650-A70D-59A1-C106A4AFE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117" y="120476"/>
            <a:ext cx="2556584" cy="303276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E21E017-470A-5D7E-6DF9-4A538783F3C9}"/>
              </a:ext>
            </a:extLst>
          </p:cNvPr>
          <p:cNvSpPr txBox="1">
            <a:spLocks/>
          </p:cNvSpPr>
          <p:nvPr/>
        </p:nvSpPr>
        <p:spPr>
          <a:xfrm>
            <a:off x="9680533" y="3153240"/>
            <a:ext cx="2150117" cy="369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TW" sz="2000" dirty="0"/>
              <a:t>MAGMA p &lt; 0.05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3AA6B5-CDAA-95B9-71AA-EAF6DD802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4544" y="3653297"/>
            <a:ext cx="2337084" cy="280368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B80207A-28BC-38D2-52C3-F7108257C910}"/>
              </a:ext>
            </a:extLst>
          </p:cNvPr>
          <p:cNvSpPr txBox="1">
            <a:spLocks/>
          </p:cNvSpPr>
          <p:nvPr/>
        </p:nvSpPr>
        <p:spPr>
          <a:xfrm>
            <a:off x="9680533" y="6456979"/>
            <a:ext cx="2150117" cy="369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TW" sz="2000" dirty="0"/>
              <a:t>FUMA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25E1F0-3F01-0A94-B681-727EEFE7153B}"/>
              </a:ext>
            </a:extLst>
          </p:cNvPr>
          <p:cNvSpPr txBox="1">
            <a:spLocks/>
          </p:cNvSpPr>
          <p:nvPr/>
        </p:nvSpPr>
        <p:spPr>
          <a:xfrm>
            <a:off x="4884746" y="6221940"/>
            <a:ext cx="4376133" cy="369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TW" sz="2000" dirty="0"/>
              <a:t>Table 2. (part)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4D4286-50A1-98F6-4D2D-040DFF930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217" y="577939"/>
            <a:ext cx="4707192" cy="552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52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839E1-B1F8-60CE-CC8F-332CAB827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many dots and numbers&#10;&#10;AI-generated content may be incorrect.">
            <a:extLst>
              <a:ext uri="{FF2B5EF4-FFF2-40B4-BE49-F238E27FC236}">
                <a16:creationId xmlns:a16="http://schemas.microsoft.com/office/drawing/2014/main" id="{1EF47C22-9E49-ADE9-FBEE-ED14AD973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33" y="658618"/>
            <a:ext cx="10306285" cy="60120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A6C97665-504D-0987-34D6-B6880D3FD392}"/>
              </a:ext>
            </a:extLst>
          </p:cNvPr>
          <p:cNvSpPr/>
          <p:nvPr/>
        </p:nvSpPr>
        <p:spPr>
          <a:xfrm>
            <a:off x="1933917" y="3016459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089B9D7-EA6D-8950-14E3-30CBBE7CAA83}"/>
              </a:ext>
            </a:extLst>
          </p:cNvPr>
          <p:cNvCxnSpPr>
            <a:cxnSpLocks/>
          </p:cNvCxnSpPr>
          <p:nvPr/>
        </p:nvCxnSpPr>
        <p:spPr>
          <a:xfrm flipV="1">
            <a:off x="3361641" y="614468"/>
            <a:ext cx="259597" cy="2455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04B86F-6D85-69C6-4505-D6FCA934F5C1}"/>
              </a:ext>
            </a:extLst>
          </p:cNvPr>
          <p:cNvSpPr txBox="1"/>
          <p:nvPr/>
        </p:nvSpPr>
        <p:spPr>
          <a:xfrm>
            <a:off x="2092271" y="557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W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D9F81-E498-A549-6140-BC0D35C3663A}"/>
              </a:ext>
            </a:extLst>
          </p:cNvPr>
          <p:cNvSpPr txBox="1"/>
          <p:nvPr/>
        </p:nvSpPr>
        <p:spPr>
          <a:xfrm>
            <a:off x="2359109" y="363216"/>
            <a:ext cx="436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b="1" dirty="0">
                <a:latin typeface="Arial" panose="020B0604020202020204" pitchFamily="34" charset="0"/>
                <a:cs typeface="Arial" panose="020B0604020202020204" pitchFamily="34" charset="0"/>
              </a:rPr>
              <a:t>Eye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E12827-42C5-25B8-5C52-86C54104814F}"/>
              </a:ext>
            </a:extLst>
          </p:cNvPr>
          <p:cNvCxnSpPr>
            <a:cxnSpLocks/>
          </p:cNvCxnSpPr>
          <p:nvPr/>
        </p:nvCxnSpPr>
        <p:spPr>
          <a:xfrm>
            <a:off x="1614311" y="617183"/>
            <a:ext cx="194793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6C2D91B-C1BB-4D7B-1DFA-29C80603358F}"/>
              </a:ext>
            </a:extLst>
          </p:cNvPr>
          <p:cNvSpPr>
            <a:spLocks noChangeAspect="1"/>
          </p:cNvSpPr>
          <p:nvPr/>
        </p:nvSpPr>
        <p:spPr>
          <a:xfrm>
            <a:off x="1580334" y="596468"/>
            <a:ext cx="36062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B32A51-3713-612C-15C0-2FD793F61A06}"/>
              </a:ext>
            </a:extLst>
          </p:cNvPr>
          <p:cNvCxnSpPr>
            <a:cxnSpLocks/>
          </p:cNvCxnSpPr>
          <p:nvPr/>
        </p:nvCxnSpPr>
        <p:spPr>
          <a:xfrm>
            <a:off x="3630198" y="612639"/>
            <a:ext cx="2529719" cy="944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0D304BE-B1A8-5E91-887D-FDE5BB9029BB}"/>
              </a:ext>
            </a:extLst>
          </p:cNvPr>
          <p:cNvSpPr>
            <a:spLocks noChangeAspect="1"/>
          </p:cNvSpPr>
          <p:nvPr/>
        </p:nvSpPr>
        <p:spPr>
          <a:xfrm>
            <a:off x="3596221" y="598318"/>
            <a:ext cx="36062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7B2165-1AA1-330C-1FF3-980499D5ECBE}"/>
              </a:ext>
            </a:extLst>
          </p:cNvPr>
          <p:cNvCxnSpPr>
            <a:cxnSpLocks/>
          </p:cNvCxnSpPr>
          <p:nvPr/>
        </p:nvCxnSpPr>
        <p:spPr>
          <a:xfrm>
            <a:off x="6237771" y="622080"/>
            <a:ext cx="16537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EBE4428-77FB-5D85-E603-C698010D8D13}"/>
              </a:ext>
            </a:extLst>
          </p:cNvPr>
          <p:cNvSpPr>
            <a:spLocks noChangeAspect="1"/>
          </p:cNvSpPr>
          <p:nvPr/>
        </p:nvSpPr>
        <p:spPr>
          <a:xfrm>
            <a:off x="6203794" y="607759"/>
            <a:ext cx="36062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ACEB42-1469-1321-04FE-C94454EA7020}"/>
              </a:ext>
            </a:extLst>
          </p:cNvPr>
          <p:cNvCxnSpPr>
            <a:cxnSpLocks/>
          </p:cNvCxnSpPr>
          <p:nvPr/>
        </p:nvCxnSpPr>
        <p:spPr>
          <a:xfrm flipV="1">
            <a:off x="7984492" y="610789"/>
            <a:ext cx="3431932" cy="1129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529B15F-117F-7165-7F45-43DF01EB02EF}"/>
              </a:ext>
            </a:extLst>
          </p:cNvPr>
          <p:cNvSpPr>
            <a:spLocks noChangeAspect="1"/>
          </p:cNvSpPr>
          <p:nvPr/>
        </p:nvSpPr>
        <p:spPr>
          <a:xfrm>
            <a:off x="7950515" y="607759"/>
            <a:ext cx="36062" cy="36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4B47042-715A-D119-EA64-A658A3347A87}"/>
              </a:ext>
            </a:extLst>
          </p:cNvPr>
          <p:cNvCxnSpPr>
            <a:cxnSpLocks/>
          </p:cNvCxnSpPr>
          <p:nvPr/>
        </p:nvCxnSpPr>
        <p:spPr>
          <a:xfrm flipV="1">
            <a:off x="5966142" y="622080"/>
            <a:ext cx="259597" cy="2455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9115C-968E-AEB4-C393-9679F29B23E6}"/>
              </a:ext>
            </a:extLst>
          </p:cNvPr>
          <p:cNvCxnSpPr>
            <a:cxnSpLocks/>
          </p:cNvCxnSpPr>
          <p:nvPr/>
        </p:nvCxnSpPr>
        <p:spPr>
          <a:xfrm flipV="1">
            <a:off x="7712863" y="615836"/>
            <a:ext cx="259597" cy="2455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C4E8FF-261E-0329-B6CB-DE62A6034FA4}"/>
              </a:ext>
            </a:extLst>
          </p:cNvPr>
          <p:cNvSpPr txBox="1"/>
          <p:nvPr/>
        </p:nvSpPr>
        <p:spPr>
          <a:xfrm>
            <a:off x="4621561" y="353830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b="1" dirty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50CD53-CD19-294E-00E5-CED8B860B734}"/>
              </a:ext>
            </a:extLst>
          </p:cNvPr>
          <p:cNvSpPr txBox="1"/>
          <p:nvPr/>
        </p:nvSpPr>
        <p:spPr>
          <a:xfrm>
            <a:off x="6855251" y="369995"/>
            <a:ext cx="4267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b="1" dirty="0">
                <a:latin typeface="Arial" panose="020B0604020202020204" pitchFamily="34" charset="0"/>
                <a:cs typeface="Arial" panose="020B0604020202020204" pitchFamily="34" charset="0"/>
              </a:rPr>
              <a:t>Gut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9DEEB7-0CFE-3EE3-90F3-513D7250AD76}"/>
              </a:ext>
            </a:extLst>
          </p:cNvPr>
          <p:cNvSpPr txBox="1"/>
          <p:nvPr/>
        </p:nvSpPr>
        <p:spPr>
          <a:xfrm>
            <a:off x="9338019" y="368399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100" b="1" dirty="0">
                <a:latin typeface="Arial" panose="020B0604020202020204" pitchFamily="34" charset="0"/>
                <a:cs typeface="Arial" panose="020B0604020202020204" pitchFamily="34" charset="0"/>
              </a:rPr>
              <a:t>Immune</a:t>
            </a:r>
          </a:p>
        </p:txBody>
      </p:sp>
    </p:spTree>
    <p:extLst>
      <p:ext uri="{BB962C8B-B14F-4D97-AF65-F5344CB8AC3E}">
        <p14:creationId xmlns:p14="http://schemas.microsoft.com/office/powerpoint/2010/main" val="3125948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5623-D21F-0B53-39F9-AA7083B3C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5810-5CDF-507D-E8EA-2FB180007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Functional Enrichment</a:t>
            </a:r>
            <a:endParaRPr lang="en-TW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83E9D-0F17-570E-4697-DBD9AA74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73" y="621072"/>
            <a:ext cx="6343944" cy="60230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E9BAC6-4EE9-D509-960A-0BE5E7069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5700690" cy="5584528"/>
          </a:xfrm>
        </p:spPr>
        <p:txBody>
          <a:bodyPr>
            <a:normAutofit/>
          </a:bodyPr>
          <a:lstStyle/>
          <a:p>
            <a:r>
              <a:rPr lang="en-TW" sz="2000" dirty="0"/>
              <a:t>A–C Gene Ontology / MAGMA</a:t>
            </a:r>
          </a:p>
          <a:p>
            <a:r>
              <a:rPr lang="en-TW" sz="2000" dirty="0"/>
              <a:t>E Protein-protein interaction / STRING</a:t>
            </a:r>
          </a:p>
          <a:p>
            <a:pPr marL="0" indent="0">
              <a:buNone/>
            </a:pPr>
            <a:r>
              <a:rPr lang="en-US" sz="2000" dirty="0"/>
              <a:t>–</a:t>
            </a:r>
          </a:p>
          <a:p>
            <a:pPr marL="0" indent="0">
              <a:buNone/>
            </a:pPr>
            <a:r>
              <a:rPr lang="en-US" sz="2000" dirty="0"/>
              <a:t>LAVA – local h</a:t>
            </a:r>
            <a:r>
              <a:rPr lang="en-US" sz="2000" baseline="30000" dirty="0"/>
              <a:t>2</a:t>
            </a:r>
            <a:r>
              <a:rPr lang="en-US" sz="2000" dirty="0"/>
              <a:t> &amp; </a:t>
            </a:r>
            <a:r>
              <a:rPr lang="en-US" sz="2000" dirty="0" err="1"/>
              <a:t>r</a:t>
            </a:r>
            <a:r>
              <a:rPr lang="en-US" sz="2000" baseline="-25000" dirty="0" err="1"/>
              <a:t>g</a:t>
            </a:r>
            <a:endParaRPr lang="en-US" sz="2000" baseline="-25000" dirty="0"/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r^2 &lt; 0.6 defined as a LD block</a:t>
            </a:r>
          </a:p>
          <a:p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IndSigSNP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= p&lt;1e-5 within each LD block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candidate SNPs = in LD with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IndSigSNP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genomic risk loci marked by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IndSigSNP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liftover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hg38 to hg19 (1518/~2.5M failed)</a:t>
            </a:r>
          </a:p>
          <a:p>
            <a:r>
              <a:rPr lang="en-US" sz="2000" dirty="0"/>
              <a:t>window size ~ 20–100 kb</a:t>
            </a:r>
          </a:p>
          <a:p>
            <a:r>
              <a:rPr lang="en-US" sz="2000" dirty="0"/>
              <a:t>dropped due to negative variance estimate</a:t>
            </a:r>
            <a:endParaRPr lang="en-TW" sz="2000" dirty="0"/>
          </a:p>
          <a:p>
            <a:pPr marL="0" indent="0">
              <a:buNone/>
            </a:pPr>
            <a:r>
              <a:rPr lang="en-TW" sz="1600" dirty="0"/>
              <a:t>IBS 2 (chr 2, n</a:t>
            </a:r>
            <a:r>
              <a:rPr lang="en-TW" sz="1600" baseline="-25000" dirty="0"/>
              <a:t>SNP</a:t>
            </a:r>
            <a:r>
              <a:rPr lang="en-TW" sz="1600" dirty="0"/>
              <a:t> = 18) r</a:t>
            </a:r>
            <a:r>
              <a:rPr lang="en-TW" sz="1600" baseline="-25000" dirty="0"/>
              <a:t>IBS–DEP </a:t>
            </a:r>
            <a:r>
              <a:rPr lang="en-TW" sz="1600" dirty="0"/>
              <a:t>= 1 (0.552–1), p = 0.014</a:t>
            </a:r>
          </a:p>
          <a:p>
            <a:pPr marL="0" indent="0">
              <a:buNone/>
            </a:pPr>
            <a:r>
              <a:rPr lang="en-TW" sz="1600" dirty="0"/>
              <a:t>IBS 5 (chr 6, n</a:t>
            </a:r>
            <a:r>
              <a:rPr lang="en-TW" sz="1600" baseline="-25000" dirty="0"/>
              <a:t>SNP</a:t>
            </a:r>
            <a:r>
              <a:rPr lang="en-TW" sz="1600" dirty="0"/>
              <a:t> = 137) r</a:t>
            </a:r>
            <a:r>
              <a:rPr lang="en-TW" sz="1600" baseline="-25000" dirty="0"/>
              <a:t>IBS–DED </a:t>
            </a:r>
            <a:r>
              <a:rPr lang="en-TW" sz="1600" dirty="0"/>
              <a:t>= 0.96 (0.459–1), p = 0.008</a:t>
            </a:r>
          </a:p>
          <a:p>
            <a:pPr marL="0" indent="0">
              <a:buNone/>
            </a:pPr>
            <a:r>
              <a:rPr lang="en-TW" sz="1600" dirty="0"/>
              <a:t>40 LAVA-predefined locus have h</a:t>
            </a:r>
            <a:r>
              <a:rPr lang="en-TW" sz="1600" baseline="30000" dirty="0"/>
              <a:t>2</a:t>
            </a:r>
            <a:r>
              <a:rPr lang="en-TW" sz="1600" dirty="0"/>
              <a:t> &gt; 0.01, 28 r</a:t>
            </a:r>
            <a:r>
              <a:rPr lang="en-TW" sz="1600" baseline="30000" dirty="0"/>
              <a:t>2</a:t>
            </a:r>
            <a:r>
              <a:rPr lang="en-TW" sz="1600" dirty="0"/>
              <a:t> &gt; 0.9</a:t>
            </a:r>
          </a:p>
          <a:p>
            <a:pPr marL="0" indent="0">
              <a:buNone/>
            </a:pPr>
            <a:endParaRPr lang="en-TW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204CB-C7DF-D6DA-844F-62451D753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590" y="276944"/>
            <a:ext cx="3605837" cy="245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25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E619B-889B-44FA-1D6C-CDAE16505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6E79-41DF-14C0-B0A9-30A84F46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MR</a:t>
            </a:r>
            <a:endParaRPr lang="en-TW" dirty="0">
              <a:latin typeface="Helvetic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7A056A-C474-945F-4F95-985948A60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77" y="276944"/>
            <a:ext cx="9406282" cy="62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043A0-1874-63D8-5F7C-5AEE38C4B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CF3C0-56E3-F480-D761-A0282EFE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latin typeface="Helvetica" pitchFamily="2" charset="0"/>
              </a:rPr>
              <a:t>Target Journal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3F9CC-6874-ABC0-2996-E96EF5E0D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11655056" cy="51910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BMC Medicine (if 9.3)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000000"/>
                </a:solidFill>
              </a:rPr>
              <a:t>Genome Medicine (if 10.3)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000000"/>
                </a:solidFill>
              </a:rPr>
              <a:t>Journal of Affective Disorder (if 10.9)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000" dirty="0">
                <a:solidFill>
                  <a:srgbClr val="000000"/>
                </a:solidFill>
              </a:rPr>
              <a:t>–</a:t>
            </a:r>
            <a:endParaRPr lang="en-TW" sz="2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TW" sz="2000" dirty="0"/>
              <a:t>1st draft with all figures/text/tables done: April 30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TW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5FAFAA-362F-AB60-4813-F66AFC63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148" y="3894627"/>
            <a:ext cx="4033480" cy="29633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D972B7-DF33-5812-501B-95C75A631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148" y="90705"/>
            <a:ext cx="4033480" cy="380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24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4104E-CC62-1D85-571A-4D5345B50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82AB-1BF9-449A-B842-7DCD9543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latin typeface="Helvetica" pitchFamily="2" charset="0"/>
              </a:rPr>
              <a:t>LAVA/LDSC pr</a:t>
            </a:r>
            <a:r>
              <a:rPr lang="en-TW" dirty="0"/>
              <a:t>oblem</a:t>
            </a:r>
            <a:endParaRPr lang="en-TW" dirty="0">
              <a:latin typeface="Helvetica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220E63-96B9-72B2-6E24-EC7EC97D6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6832444" cy="5584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TW" sz="2000" dirty="0"/>
              <a:t>LAVA</a:t>
            </a:r>
          </a:p>
          <a:p>
            <a:r>
              <a:rPr lang="en-TW" sz="2000" dirty="0"/>
              <a:t>most locus dropped due to negative variance estimate </a:t>
            </a:r>
          </a:p>
          <a:p>
            <a:r>
              <a:rPr lang="en-TW" sz="2000" strike="sngStrike" dirty="0"/>
              <a:t>SNPs insignificant</a:t>
            </a:r>
          </a:p>
          <a:p>
            <a:r>
              <a:rPr lang="en-TW" sz="2000" dirty="0"/>
              <a:t>LD structure not matched to reference panel</a:t>
            </a:r>
          </a:p>
          <a:p>
            <a:r>
              <a:rPr lang="en-TW" sz="2000" dirty="0"/>
              <a:t>1000g East Asian (CDX, CHB, CHX, JPT, KHV) </a:t>
            </a:r>
            <a:r>
              <a:rPr lang="en-TW" sz="2000" dirty="0">
                <a:hlinkClick r:id="rId3"/>
              </a:rPr>
              <a:t>N = 629</a:t>
            </a:r>
            <a:endParaRPr lang="en-TW" sz="2000" dirty="0"/>
          </a:p>
          <a:p>
            <a:r>
              <a:rPr lang="en-TW" sz="2000" dirty="0"/>
              <a:t>.bed/.bim/.fam file</a:t>
            </a:r>
          </a:p>
          <a:p>
            <a:pPr marL="0" indent="0">
              <a:buNone/>
            </a:pPr>
            <a:r>
              <a:rPr lang="en-TW" sz="2000" dirty="0"/>
              <a:t>–</a:t>
            </a:r>
          </a:p>
          <a:p>
            <a:pPr marL="0" indent="0">
              <a:buNone/>
            </a:pPr>
            <a:r>
              <a:rPr lang="en-TW" sz="2000" dirty="0"/>
              <a:t>LDSC</a:t>
            </a:r>
          </a:p>
          <a:p>
            <a:r>
              <a:rPr lang="en-TW" sz="2000" dirty="0"/>
              <a:t>required for LAVA to adjust for population overlap</a:t>
            </a:r>
          </a:p>
          <a:p>
            <a:r>
              <a:rPr lang="en-TW" sz="2000" dirty="0"/>
              <a:t>ldsc require reference panel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71F69-4C68-35D4-C13D-1BE81BA1F5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2519"/>
          <a:stretch/>
        </p:blipFill>
        <p:spPr>
          <a:xfrm>
            <a:off x="7177115" y="2806133"/>
            <a:ext cx="4746412" cy="37435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8741B3-5B9B-E9ED-E111-3F5407D7CD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4943" r="17971"/>
          <a:stretch/>
        </p:blipFill>
        <p:spPr>
          <a:xfrm>
            <a:off x="306570" y="4994031"/>
            <a:ext cx="6375584" cy="89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54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27A56-F8F0-B0D4-7A6D-3622C3DA6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6E57-D7FC-86D9-E098-61395D9D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latin typeface="Helvetica" pitchFamily="2" charset="0"/>
              </a:rPr>
              <a:t>To-do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2D06B-158C-548F-7BBC-112E48174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6051699" cy="5191051"/>
          </a:xfrm>
        </p:spPr>
        <p:txBody>
          <a:bodyPr>
            <a:normAutofit/>
          </a:bodyPr>
          <a:lstStyle/>
          <a:p>
            <a:r>
              <a:rPr lang="en-TW" sz="2000" dirty="0"/>
              <a:t>plot for LAVA</a:t>
            </a:r>
          </a:p>
          <a:p>
            <a:r>
              <a:rPr lang="en-TW" sz="2000" dirty="0"/>
              <a:t>plot for MR</a:t>
            </a:r>
          </a:p>
          <a:p>
            <a:endParaRPr lang="en-TW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8C873-3C73-3AEC-A392-334BD99D1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" t="36662"/>
          <a:stretch/>
        </p:blipFill>
        <p:spPr bwMode="auto">
          <a:xfrm>
            <a:off x="5568906" y="2618657"/>
            <a:ext cx="6380480" cy="396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gure 2">
            <a:extLst>
              <a:ext uri="{FF2B5EF4-FFF2-40B4-BE49-F238E27FC236}">
                <a16:creationId xmlns:a16="http://schemas.microsoft.com/office/drawing/2014/main" id="{ECF39A75-D72A-30F2-2E56-8166D7AB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864" y="484122"/>
            <a:ext cx="6252564" cy="180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05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8552</TotalTime>
  <Words>529</Words>
  <Application>Microsoft Macintosh PowerPoint</Application>
  <PresentationFormat>Widescreen</PresentationFormat>
  <Paragraphs>95</Paragraphs>
  <Slides>14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Arial</vt:lpstr>
      <vt:lpstr>Helvetica</vt:lpstr>
      <vt:lpstr>Office Theme</vt:lpstr>
      <vt:lpstr>Deciphering and Reconstructing Interrelations Among Dry Eye, Depression, and Irritable Bowel Syndrome: A Mendelian Randomization Study</vt:lpstr>
      <vt:lpstr>PowerPoint Presentation</vt:lpstr>
      <vt:lpstr>Genetics</vt:lpstr>
      <vt:lpstr>PowerPoint Presentation</vt:lpstr>
      <vt:lpstr>Functional Enrichment</vt:lpstr>
      <vt:lpstr>MR</vt:lpstr>
      <vt:lpstr>Target Journal</vt:lpstr>
      <vt:lpstr>LAVA/LDSC problem</vt:lpstr>
      <vt:lpstr>To-do</vt:lpstr>
      <vt:lpstr>To-do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佳欣 盧</dc:creator>
  <cp:lastModifiedBy>佳欣 盧</cp:lastModifiedBy>
  <cp:revision>81</cp:revision>
  <dcterms:created xsi:type="dcterms:W3CDTF">2024-09-16T01:03:49Z</dcterms:created>
  <dcterms:modified xsi:type="dcterms:W3CDTF">2025-04-13T11:25:33Z</dcterms:modified>
</cp:coreProperties>
</file>